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9" r:id="rId2"/>
    <p:sldId id="289" r:id="rId3"/>
    <p:sldId id="288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60" d="100"/>
          <a:sy n="60" d="100"/>
        </p:scale>
        <p:origin x="-798" y="-3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-252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jpeg>
</file>

<file path=ppt/media/image11.pn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914401" y="2130426"/>
            <a:ext cx="103632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828801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442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885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327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770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212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655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097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5400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21A09-846E-4D5F-8A37-4117249C1825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452-813E-45C2-8C08-6482D25A6B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70730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C547F-CD75-4253-88AF-17964F1E8059}" type="datetimeFigureOut">
              <a:rPr lang="es-MX" smtClean="0"/>
              <a:pPr/>
              <a:t>09/10/2019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D8372-19D2-46AA-ABC8-27BAD448F3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37411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609601" y="274638"/>
            <a:ext cx="80264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C547F-CD75-4253-88AF-17964F1E8059}" type="datetimeFigureOut">
              <a:rPr lang="es-MX" smtClean="0"/>
              <a:pPr/>
              <a:t>09/10/2019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D8372-19D2-46AA-ABC8-27BAD448F3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84008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21A09-846E-4D5F-8A37-4117249C1825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452-813E-45C2-8C08-6482D25A6B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176976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963085" y="4406900"/>
            <a:ext cx="10363200" cy="1362075"/>
          </a:xfrm>
        </p:spPr>
        <p:txBody>
          <a:bodyPr anchor="t"/>
          <a:lstStyle>
            <a:lvl1pPr algn="l">
              <a:defRPr sz="48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963085" y="2906714"/>
            <a:ext cx="10363200" cy="1500187"/>
          </a:xfrm>
        </p:spPr>
        <p:txBody>
          <a:bodyPr anchor="b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544251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108850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632753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4pPr>
            <a:lvl5pPr marL="217700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5pPr>
            <a:lvl6pPr marL="2721254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6pPr>
            <a:lvl7pPr marL="3265505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7pPr>
            <a:lvl8pPr marL="380975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8pPr>
            <a:lvl9pPr marL="4354007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C547F-CD75-4253-88AF-17964F1E8059}" type="datetimeFigureOut">
              <a:rPr lang="es-MX" smtClean="0"/>
              <a:pPr/>
              <a:t>09/10/2019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D8372-19D2-46AA-ABC8-27BAD448F3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73082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609601" y="1600201"/>
            <a:ext cx="5384800" cy="4525963"/>
          </a:xfrm>
        </p:spPr>
        <p:txBody>
          <a:bodyPr/>
          <a:lstStyle>
            <a:lvl1pPr>
              <a:defRPr sz="33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3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C547F-CD75-4253-88AF-17964F1E8059}" type="datetimeFigureOut">
              <a:rPr lang="es-MX" smtClean="0"/>
              <a:pPr/>
              <a:t>09/10/2019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D8372-19D2-46AA-ABC8-27BAD448F3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563038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251" indent="0">
              <a:buNone/>
              <a:defRPr sz="2400" b="1"/>
            </a:lvl2pPr>
            <a:lvl3pPr marL="1088502" indent="0">
              <a:buNone/>
              <a:defRPr sz="2100" b="1"/>
            </a:lvl3pPr>
            <a:lvl4pPr marL="1632753" indent="0">
              <a:buNone/>
              <a:defRPr sz="1900" b="1"/>
            </a:lvl4pPr>
            <a:lvl5pPr marL="2177004" indent="0">
              <a:buNone/>
              <a:defRPr sz="1900" b="1"/>
            </a:lvl5pPr>
            <a:lvl6pPr marL="2721254" indent="0">
              <a:buNone/>
              <a:defRPr sz="1900" b="1"/>
            </a:lvl6pPr>
            <a:lvl7pPr marL="3265505" indent="0">
              <a:buNone/>
              <a:defRPr sz="1900" b="1"/>
            </a:lvl7pPr>
            <a:lvl8pPr marL="3809756" indent="0">
              <a:buNone/>
              <a:defRPr sz="1900" b="1"/>
            </a:lvl8pPr>
            <a:lvl9pPr marL="4354007" indent="0">
              <a:buNone/>
              <a:defRPr sz="19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951288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6193367" y="1535113"/>
            <a:ext cx="5389033" cy="639762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251" indent="0">
              <a:buNone/>
              <a:defRPr sz="2400" b="1"/>
            </a:lvl2pPr>
            <a:lvl3pPr marL="1088502" indent="0">
              <a:buNone/>
              <a:defRPr sz="2100" b="1"/>
            </a:lvl3pPr>
            <a:lvl4pPr marL="1632753" indent="0">
              <a:buNone/>
              <a:defRPr sz="1900" b="1"/>
            </a:lvl4pPr>
            <a:lvl5pPr marL="2177004" indent="0">
              <a:buNone/>
              <a:defRPr sz="1900" b="1"/>
            </a:lvl5pPr>
            <a:lvl6pPr marL="2721254" indent="0">
              <a:buNone/>
              <a:defRPr sz="1900" b="1"/>
            </a:lvl6pPr>
            <a:lvl7pPr marL="3265505" indent="0">
              <a:buNone/>
              <a:defRPr sz="1900" b="1"/>
            </a:lvl7pPr>
            <a:lvl8pPr marL="3809756" indent="0">
              <a:buNone/>
              <a:defRPr sz="1900" b="1"/>
            </a:lvl8pPr>
            <a:lvl9pPr marL="4354007" indent="0">
              <a:buNone/>
              <a:defRPr sz="19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6193367" y="2174876"/>
            <a:ext cx="5389033" cy="3951288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C547F-CD75-4253-88AF-17964F1E8059}" type="datetimeFigureOut">
              <a:rPr lang="es-MX" smtClean="0"/>
              <a:pPr/>
              <a:t>09/10/2019</a:t>
            </a:fld>
            <a:endParaRPr lang="es-MX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D8372-19D2-46AA-ABC8-27BAD448F3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5057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C547F-CD75-4253-88AF-17964F1E8059}" type="datetimeFigureOut">
              <a:rPr lang="es-MX" smtClean="0"/>
              <a:pPr/>
              <a:t>09/10/2019</a:t>
            </a:fld>
            <a:endParaRPr lang="es-MX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D8372-19D2-46AA-ABC8-27BAD448F3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3675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21A09-846E-4D5F-8A37-4117249C1825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F30452-813E-45C2-8C08-6482D25A6B2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5130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084" cy="1162050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766734" y="273051"/>
            <a:ext cx="6815666" cy="5853113"/>
          </a:xfrm>
        </p:spPr>
        <p:txBody>
          <a:bodyPr/>
          <a:lstStyle>
            <a:lvl1pPr>
              <a:defRPr sz="3800"/>
            </a:lvl1pPr>
            <a:lvl2pPr>
              <a:defRPr sz="33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609600" y="1435101"/>
            <a:ext cx="4011084" cy="4691063"/>
          </a:xfrm>
        </p:spPr>
        <p:txBody>
          <a:bodyPr/>
          <a:lstStyle>
            <a:lvl1pPr marL="0" indent="0">
              <a:buNone/>
              <a:defRPr sz="1700"/>
            </a:lvl1pPr>
            <a:lvl2pPr marL="544251" indent="0">
              <a:buNone/>
              <a:defRPr sz="1400"/>
            </a:lvl2pPr>
            <a:lvl3pPr marL="1088502" indent="0">
              <a:buNone/>
              <a:defRPr sz="1200"/>
            </a:lvl3pPr>
            <a:lvl4pPr marL="1632753" indent="0">
              <a:buNone/>
              <a:defRPr sz="1100"/>
            </a:lvl4pPr>
            <a:lvl5pPr marL="2177004" indent="0">
              <a:buNone/>
              <a:defRPr sz="1100"/>
            </a:lvl5pPr>
            <a:lvl6pPr marL="2721254" indent="0">
              <a:buNone/>
              <a:defRPr sz="1100"/>
            </a:lvl6pPr>
            <a:lvl7pPr marL="3265505" indent="0">
              <a:buNone/>
              <a:defRPr sz="1100"/>
            </a:lvl7pPr>
            <a:lvl8pPr marL="3809756" indent="0">
              <a:buNone/>
              <a:defRPr sz="1100"/>
            </a:lvl8pPr>
            <a:lvl9pPr marL="4354007" indent="0">
              <a:buNone/>
              <a:defRPr sz="11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C547F-CD75-4253-88AF-17964F1E8059}" type="datetimeFigureOut">
              <a:rPr lang="es-MX" smtClean="0"/>
              <a:pPr/>
              <a:t>09/10/2019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D8372-19D2-46AA-ABC8-27BAD448F3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5741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8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2389717" y="612776"/>
            <a:ext cx="7315200" cy="4114800"/>
          </a:xfrm>
        </p:spPr>
        <p:txBody>
          <a:bodyPr/>
          <a:lstStyle>
            <a:lvl1pPr marL="0" indent="0">
              <a:buNone/>
              <a:defRPr sz="3800"/>
            </a:lvl1pPr>
            <a:lvl2pPr marL="544251" indent="0">
              <a:buNone/>
              <a:defRPr sz="3300"/>
            </a:lvl2pPr>
            <a:lvl3pPr marL="1088502" indent="0">
              <a:buNone/>
              <a:defRPr sz="2900"/>
            </a:lvl3pPr>
            <a:lvl4pPr marL="1632753" indent="0">
              <a:buNone/>
              <a:defRPr sz="2400"/>
            </a:lvl4pPr>
            <a:lvl5pPr marL="2177004" indent="0">
              <a:buNone/>
              <a:defRPr sz="2400"/>
            </a:lvl5pPr>
            <a:lvl6pPr marL="2721254" indent="0">
              <a:buNone/>
              <a:defRPr sz="2400"/>
            </a:lvl6pPr>
            <a:lvl7pPr marL="3265505" indent="0">
              <a:buNone/>
              <a:defRPr sz="2400"/>
            </a:lvl7pPr>
            <a:lvl8pPr marL="3809756" indent="0">
              <a:buNone/>
              <a:defRPr sz="2400"/>
            </a:lvl8pPr>
            <a:lvl9pPr marL="4354007" indent="0">
              <a:buNone/>
              <a:defRPr sz="2400"/>
            </a:lvl9pPr>
          </a:lstStyle>
          <a:p>
            <a:r>
              <a:rPr lang="es-ES" smtClean="0"/>
              <a:t>Haga clic en el icono para agregar una imagen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700"/>
            </a:lvl1pPr>
            <a:lvl2pPr marL="544251" indent="0">
              <a:buNone/>
              <a:defRPr sz="1400"/>
            </a:lvl2pPr>
            <a:lvl3pPr marL="1088502" indent="0">
              <a:buNone/>
              <a:defRPr sz="1200"/>
            </a:lvl3pPr>
            <a:lvl4pPr marL="1632753" indent="0">
              <a:buNone/>
              <a:defRPr sz="1100"/>
            </a:lvl4pPr>
            <a:lvl5pPr marL="2177004" indent="0">
              <a:buNone/>
              <a:defRPr sz="1100"/>
            </a:lvl5pPr>
            <a:lvl6pPr marL="2721254" indent="0">
              <a:buNone/>
              <a:defRPr sz="1100"/>
            </a:lvl6pPr>
            <a:lvl7pPr marL="3265505" indent="0">
              <a:buNone/>
              <a:defRPr sz="1100"/>
            </a:lvl7pPr>
            <a:lvl8pPr marL="3809756" indent="0">
              <a:buNone/>
              <a:defRPr sz="1100"/>
            </a:lvl8pPr>
            <a:lvl9pPr marL="4354007" indent="0">
              <a:buNone/>
              <a:defRPr sz="11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5C547F-CD75-4253-88AF-17964F1E8059}" type="datetimeFigureOut">
              <a:rPr lang="es-MX" smtClean="0"/>
              <a:pPr/>
              <a:t>09/10/2019</a:t>
            </a:fld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8D8372-19D2-46AA-ABC8-27BAD448F3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50563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800" cy="1143000"/>
          </a:xfrm>
          <a:prstGeom prst="rect">
            <a:avLst/>
          </a:prstGeom>
        </p:spPr>
        <p:txBody>
          <a:bodyPr vert="horz" lIns="108850" tIns="54425" rIns="108850" bIns="54425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609601" y="1600201"/>
            <a:ext cx="10972800" cy="4525963"/>
          </a:xfrm>
          <a:prstGeom prst="rect">
            <a:avLst/>
          </a:prstGeom>
        </p:spPr>
        <p:txBody>
          <a:bodyPr vert="horz" lIns="108850" tIns="54425" rIns="108850" bIns="54425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609601" y="6356350"/>
            <a:ext cx="2844800" cy="365125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5C547F-CD75-4253-88AF-17964F1E8059}" type="datetimeFigureOut">
              <a:rPr lang="es-MX" smtClean="0"/>
              <a:pPr/>
              <a:t>09/10/2019</a:t>
            </a:fld>
            <a:endParaRPr lang="es-MX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4165601" y="6356350"/>
            <a:ext cx="3860800" cy="365125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8737601" y="6356350"/>
            <a:ext cx="2844800" cy="365125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8D8372-19D2-46AA-ABC8-27BAD448F334}" type="slidenum">
              <a:rPr lang="es-MX" smtClean="0"/>
              <a:pPr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2464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1088502" rtl="0" eaLnBrk="1" latinLnBrk="0" hangingPunct="1"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8188" indent="-408188" algn="l" defTabSz="1088502" rtl="0" eaLnBrk="1" latinLnBrk="0" hangingPunct="1">
        <a:spcBef>
          <a:spcPct val="20000"/>
        </a:spcBef>
        <a:buFont typeface="Arial" pitchFamily="34" charset="0"/>
        <a:buChar char="•"/>
        <a:defRPr sz="3800" kern="1200">
          <a:solidFill>
            <a:schemeClr val="tx1"/>
          </a:solidFill>
          <a:latin typeface="+mn-lt"/>
          <a:ea typeface="+mn-ea"/>
          <a:cs typeface="+mn-cs"/>
        </a:defRPr>
      </a:lvl1pPr>
      <a:lvl2pPr marL="884408" indent="-340157" algn="l" defTabSz="1088502" rtl="0" eaLnBrk="1" latinLnBrk="0" hangingPunct="1">
        <a:spcBef>
          <a:spcPct val="20000"/>
        </a:spcBef>
        <a:buFont typeface="Arial" pitchFamily="34" charset="0"/>
        <a:buChar char="–"/>
        <a:defRPr sz="33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627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3pPr>
      <a:lvl4pPr marL="1904878" indent="-272125" algn="l" defTabSz="1088502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29" indent="-272125" algn="l" defTabSz="1088502" rtl="0" eaLnBrk="1" latinLnBrk="0" hangingPunct="1">
        <a:spcBef>
          <a:spcPct val="20000"/>
        </a:spcBef>
        <a:buFont typeface="Arial" pitchFamily="34" charset="0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80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631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88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26132" indent="-272125" algn="l" defTabSz="1088502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251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502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753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00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254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505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756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007" algn="l" defTabSz="1088502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1 Título"/>
          <p:cNvSpPr txBox="1">
            <a:spLocks noGrp="1"/>
          </p:cNvSpPr>
          <p:nvPr>
            <p:ph type="ctrTitle"/>
          </p:nvPr>
        </p:nvSpPr>
        <p:spPr>
          <a:xfrm>
            <a:off x="3011210" y="2130426"/>
            <a:ext cx="5565228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4000" b="1" dirty="0" smtClean="0">
                <a:ln w="1905"/>
                <a:solidFill>
                  <a:schemeClr val="accent5">
                    <a:lumMod val="50000"/>
                  </a:schemeClr>
                </a:solidFill>
                <a:effectLst>
                  <a:innerShdw blurRad="38100" dist="38100" dir="18900000">
                    <a:schemeClr val="tx2"/>
                  </a:innerShdw>
                </a:effectLst>
                <a:latin typeface="Cambria" pitchFamily="18" charset="0"/>
              </a:rPr>
              <a:t>Curso de Preparación Inmediata al Matrimonio</a:t>
            </a:r>
            <a:endParaRPr lang="es-MX" sz="4000" b="1" dirty="0">
              <a:ln w="1905"/>
              <a:solidFill>
                <a:schemeClr val="accent5">
                  <a:lumMod val="50000"/>
                </a:schemeClr>
              </a:solidFill>
              <a:effectLst>
                <a:innerShdw blurRad="38100" dist="38100" dir="18900000">
                  <a:schemeClr val="tx2"/>
                </a:innerShdw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036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5287143" y="874774"/>
            <a:ext cx="5644714" cy="937518"/>
          </a:xfrm>
        </p:spPr>
        <p:txBody>
          <a:bodyPr>
            <a:normAutofit/>
          </a:bodyPr>
          <a:lstStyle/>
          <a:p>
            <a:r>
              <a:rPr lang="es-ES" sz="3900" dirty="0" smtClean="0">
                <a:solidFill>
                  <a:schemeClr val="accent2">
                    <a:lumMod val="5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COMUNIDAD DE BIENES</a:t>
            </a:r>
            <a:endParaRPr lang="es-ES" sz="3900" dirty="0">
              <a:solidFill>
                <a:schemeClr val="accent2">
                  <a:lumMod val="50000"/>
                </a:schemeClr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idx="1"/>
          </p:nvPr>
        </p:nvSpPr>
        <p:spPr>
          <a:xfrm>
            <a:off x="387597" y="955343"/>
            <a:ext cx="1441204" cy="491319"/>
          </a:xfrm>
        </p:spPr>
        <p:txBody>
          <a:bodyPr>
            <a:normAutofit fontScale="55000" lnSpcReduction="20000"/>
          </a:bodyPr>
          <a:lstStyle/>
          <a:p>
            <a:r>
              <a:rPr lang="es-ES" dirty="0" smtClean="0"/>
              <a:t>Tema 7</a:t>
            </a:r>
          </a:p>
          <a:p>
            <a:endParaRPr lang="es-ES" dirty="0"/>
          </a:p>
        </p:txBody>
      </p:sp>
      <p:sp>
        <p:nvSpPr>
          <p:cNvPr id="12" name="TextBox 11"/>
          <p:cNvSpPr txBox="1"/>
          <p:nvPr/>
        </p:nvSpPr>
        <p:spPr>
          <a:xfrm>
            <a:off x="2824960" y="1709135"/>
            <a:ext cx="2095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OBJETIVO:</a:t>
            </a:r>
            <a:endParaRPr lang="es-MX" sz="2400" b="1" spc="-50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73398" y="2448326"/>
            <a:ext cx="8096307" cy="17235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Tomar conciencia de la importancia que tiene el tema del dinero y su buen uso en la armonía de la pareja.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Conocer la utilidad del presupuesto familiar, los elementos que lo componen y los pasos para elaborarlo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.</a:t>
            </a:r>
            <a:endParaRPr lang="es-MX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4098" name="Picture 2" descr="http://yami178.files.wordpress.com/2009/09/dinero.jpg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0" y="3970995"/>
            <a:ext cx="2421228" cy="181592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677157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980671" y="888421"/>
            <a:ext cx="8196845" cy="937518"/>
          </a:xfrm>
        </p:spPr>
        <p:txBody>
          <a:bodyPr anchor="ctr">
            <a:normAutofit/>
          </a:bodyPr>
          <a:lstStyle/>
          <a:p>
            <a:r>
              <a:rPr lang="es-MX" sz="3900" dirty="0" smtClean="0">
                <a:solidFill>
                  <a:schemeClr val="accent2">
                    <a:lumMod val="5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YA NOS CASAMOS, ¿Y AHORA QUÉ?</a:t>
            </a:r>
            <a:endParaRPr lang="es-MX" sz="3900" dirty="0">
              <a:solidFill>
                <a:schemeClr val="accent2">
                  <a:lumMod val="50000"/>
                </a:schemeClr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>
          <a:xfrm>
            <a:off x="346653" y="900752"/>
            <a:ext cx="1523090" cy="627797"/>
          </a:xfrm>
        </p:spPr>
        <p:txBody>
          <a:bodyPr>
            <a:normAutofit fontScale="62500" lnSpcReduction="20000"/>
          </a:bodyPr>
          <a:lstStyle/>
          <a:p>
            <a:r>
              <a:rPr lang="es-MX" sz="3600" dirty="0" smtClean="0"/>
              <a:t>Tema 8</a:t>
            </a:r>
            <a:endParaRPr lang="es-MX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2141922" y="2094504"/>
            <a:ext cx="22552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OBJETIVOS:</a:t>
            </a:r>
            <a:endParaRPr lang="es-MX" sz="2400" b="1" spc="-50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8195" name="Picture 3" descr="D:\Blanca\Pictures\Microsoft Clip Organizer\j0430769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 l="11959" r="39116" b="11440"/>
          <a:stretch>
            <a:fillRect/>
          </a:stretch>
        </p:blipFill>
        <p:spPr bwMode="auto">
          <a:xfrm>
            <a:off x="7962271" y="2688610"/>
            <a:ext cx="3164284" cy="2953332"/>
          </a:xfrm>
          <a:prstGeom prst="rect">
            <a:avLst/>
          </a:prstGeom>
          <a:noFill/>
        </p:spPr>
      </p:pic>
      <p:sp>
        <p:nvSpPr>
          <p:cNvPr id="2" name="Rectángulo 1"/>
          <p:cNvSpPr/>
          <p:nvPr/>
        </p:nvSpPr>
        <p:spPr>
          <a:xfrm>
            <a:off x="818294" y="2749364"/>
            <a:ext cx="6824452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Clarificar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que una persona casada tiene como primera prioridad en su vida, después de Dios, a su cónyuge e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hijos.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Conocer algunos principios que deben regir las relaciones con la familia política, y algunos consejos para mantener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una relación cordial</a:t>
            </a:r>
            <a:endParaRPr lang="es-MX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58759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AutoShape 4" descr="Resultado de imagen para MATRIMONI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1030" name="AutoShape 6" descr="Resultado de imagen para MATRIMONI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sp>
        <p:nvSpPr>
          <p:cNvPr id="6" name="1 Título"/>
          <p:cNvSpPr txBox="1">
            <a:spLocks/>
          </p:cNvSpPr>
          <p:nvPr/>
        </p:nvSpPr>
        <p:spPr>
          <a:xfrm>
            <a:off x="758934" y="3758336"/>
            <a:ext cx="5727700" cy="23955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MX" sz="8800" b="1" i="0" u="none" strike="noStrike" kern="1200" cap="none" spc="-50" normalizeH="0" baseline="0" noProof="0" dirty="0" smtClean="0">
                <a:ln w="1905"/>
                <a:solidFill>
                  <a:schemeClr val="accent5">
                    <a:lumMod val="50000"/>
                  </a:schemeClr>
                </a:solidFill>
                <a:effectLst>
                  <a:innerShdw blurRad="38100" dist="38100" dir="18900000">
                    <a:schemeClr val="tx2"/>
                  </a:innerShdw>
                </a:effectLst>
                <a:uLnTx/>
                <a:uFillTx/>
                <a:latin typeface="Cambria" pitchFamily="18" charset="0"/>
                <a:ea typeface="+mj-ea"/>
                <a:cs typeface="+mj-cs"/>
              </a:rPr>
              <a:t>C P I M</a:t>
            </a:r>
            <a:endParaRPr kumimoji="0" lang="es-MX" sz="8800" b="1" i="0" u="none" strike="noStrike" kern="1200" cap="none" spc="-50" normalizeH="0" baseline="0" noProof="0" dirty="0">
              <a:ln w="1905"/>
              <a:solidFill>
                <a:schemeClr val="accent5">
                  <a:lumMod val="50000"/>
                </a:schemeClr>
              </a:solidFill>
              <a:effectLst>
                <a:innerShdw blurRad="38100" dist="38100" dir="18900000">
                  <a:schemeClr val="tx2"/>
                </a:innerShdw>
              </a:effectLst>
              <a:uLnTx/>
              <a:uFillTx/>
              <a:latin typeface="Cambria" pitchFamily="18" charset="0"/>
              <a:ea typeface="+mj-ea"/>
              <a:cs typeface="+mj-cs"/>
            </a:endParaRPr>
          </a:p>
        </p:txBody>
      </p:sp>
      <p:pic>
        <p:nvPicPr>
          <p:cNvPr id="2" name="1 Image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6635" y="859900"/>
            <a:ext cx="4170856" cy="546997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0" y="695325"/>
            <a:ext cx="6837363" cy="1023938"/>
          </a:xfrm>
        </p:spPr>
        <p:txBody>
          <a:bodyPr>
            <a:normAutofit fontScale="90000"/>
          </a:bodyPr>
          <a:lstStyle/>
          <a:p>
            <a:r>
              <a:rPr lang="es-ES" b="1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OBJETIVOS GENERALES</a:t>
            </a:r>
            <a:endParaRPr lang="es-ES" b="1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9763" y="1859651"/>
            <a:ext cx="113173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Conocer y comprender el sacramento del matrimonio , el compromiso  y responsabilidad que conlleva, así como sus implicaciones en el contexto humano y espiritual.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Proporcionar a las parejas de novios conceptos básicos de formación necesarios para vivir su futuro matrimonial de manera congruente con la fe católica.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Proporcionar a los novios un espacio de reflexión y de dialogo sobre temas relativos al noviazgo y el matrimonio, con el fin de motivarlos y prepararlos para vivir una relación conyugal mas feliz y mas plena.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Proporcionar a las parejas de novios las bases para formar una familia integrada y solida que pueda permanecer unida.</a:t>
            </a:r>
            <a:endParaRPr lang="es-MX" sz="1100" dirty="0" smtClean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 idx="4294967295"/>
          </p:nvPr>
        </p:nvSpPr>
        <p:spPr>
          <a:xfrm>
            <a:off x="3228975" y="996950"/>
            <a:ext cx="8963025" cy="790575"/>
          </a:xfrm>
        </p:spPr>
        <p:txBody>
          <a:bodyPr>
            <a:normAutofit fontScale="90000"/>
          </a:bodyPr>
          <a:lstStyle/>
          <a:p>
            <a:pPr marL="91440" indent="-91440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</a:pPr>
            <a:r>
              <a:rPr lang="es-ES" b="1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Conocerse más para amarse mejor</a:t>
            </a:r>
            <a:endParaRPr lang="es-ES" b="1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0" y="692150"/>
            <a:ext cx="2660650" cy="774700"/>
          </a:xfrm>
        </p:spPr>
        <p:txBody>
          <a:bodyPr>
            <a:normAutofit lnSpcReduction="10000"/>
          </a:bodyPr>
          <a:lstStyle/>
          <a:p>
            <a:r>
              <a:rPr lang="es-ES" sz="32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Tema</a:t>
            </a:r>
            <a:r>
              <a:rPr lang="es-ES" sz="48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</a:t>
            </a:r>
            <a:r>
              <a:rPr lang="es-ES" sz="32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  <a:endParaRPr lang="es-ES" sz="4800" b="1" spc="-50" dirty="0" smtClean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endParaRPr lang="es-ES" dirty="0"/>
          </a:p>
        </p:txBody>
      </p:sp>
      <p:sp>
        <p:nvSpPr>
          <p:cNvPr id="12" name="TextBox 11"/>
          <p:cNvSpPr txBox="1"/>
          <p:nvPr/>
        </p:nvSpPr>
        <p:spPr>
          <a:xfrm>
            <a:off x="291781" y="1761896"/>
            <a:ext cx="2233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OBJETIVOS:</a:t>
            </a:r>
            <a:endParaRPr lang="es-MX" sz="2400" b="1" spc="-50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2610277"/>
            <a:ext cx="8011236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Tomar conciencia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de la importancia que representa el conocimiento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mutuo.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Reflexionar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en la dignidad propia y en la del futuro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cónyuge.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Reconocer la importancia de vivir de acuerdo a nuestra dignidad humana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Conocer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las diferencias entre hombre y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mujer, reconociéndonos complementarios</a:t>
            </a:r>
            <a:r>
              <a:rPr lang="es-MX" sz="1400" dirty="0" smtClean="0"/>
              <a:t>.</a:t>
            </a:r>
            <a:endParaRPr lang="es-MX" sz="1400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1528" y="2674962"/>
            <a:ext cx="3564561" cy="2754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244528" y="861126"/>
            <a:ext cx="8633574" cy="937518"/>
          </a:xfrm>
        </p:spPr>
        <p:txBody>
          <a:bodyPr>
            <a:normAutofit/>
          </a:bodyPr>
          <a:lstStyle/>
          <a:p>
            <a:r>
              <a:rPr lang="es-MX" sz="4300" dirty="0" smtClean="0">
                <a:solidFill>
                  <a:schemeClr val="accent2">
                    <a:lumMod val="5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Diálogo: comunicación profunda</a:t>
            </a:r>
            <a:endParaRPr lang="es-MX" sz="4300" dirty="0">
              <a:solidFill>
                <a:schemeClr val="accent2">
                  <a:lumMod val="50000"/>
                </a:schemeClr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>
          <a:xfrm>
            <a:off x="196528" y="764275"/>
            <a:ext cx="2423842" cy="504967"/>
          </a:xfrm>
        </p:spPr>
        <p:txBody>
          <a:bodyPr>
            <a:noAutofit/>
          </a:bodyPr>
          <a:lstStyle/>
          <a:p>
            <a:pPr marL="91440" indent="-91440">
              <a:buFont typeface="Calibri" panose="020F0502020204030204" pitchFamily="34" charset="0"/>
              <a:buChar char=" "/>
            </a:pPr>
            <a:r>
              <a:rPr lang="es-MX" sz="32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Tema 2</a:t>
            </a:r>
            <a:endParaRPr lang="es-MX" sz="3200" b="1" spc="-50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1216" y="1766259"/>
            <a:ext cx="28675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OBJETIVOS:</a:t>
            </a:r>
            <a:endParaRPr lang="es-MX" sz="2400" b="1" spc="-50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75702" y="2528160"/>
            <a:ext cx="6848429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Tomar conciencia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de la importancia que representa el diálogo para la relación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conyugal.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Conocer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estrategias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para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un diálogo conyugal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efectivo.</a:t>
            </a:r>
            <a:endParaRPr lang="es-MX" sz="2400" b="1" dirty="0">
              <a:solidFill>
                <a:schemeClr val="accent2">
                  <a:lumMod val="50000"/>
                </a:schemeClr>
              </a:solidFill>
            </a:endParaRP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Tomar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conciencia de la importancia del diálogo con Cristo como medio que alimenta la espiritualidad personal y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conyugal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4944" y="2019869"/>
            <a:ext cx="4247691" cy="28328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604754" y="820183"/>
            <a:ext cx="4334529" cy="937518"/>
          </a:xfrm>
        </p:spPr>
        <p:txBody>
          <a:bodyPr>
            <a:normAutofit/>
          </a:bodyPr>
          <a:lstStyle/>
          <a:p>
            <a:r>
              <a:rPr lang="es-MX" sz="4300" dirty="0" smtClean="0">
                <a:solidFill>
                  <a:schemeClr val="accent2">
                    <a:lumMod val="5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Amor conyugal</a:t>
            </a:r>
            <a:endParaRPr lang="es-MX" sz="4300" dirty="0">
              <a:solidFill>
                <a:schemeClr val="accent2">
                  <a:lumMod val="50000"/>
                </a:schemeClr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idx="1"/>
          </p:nvPr>
        </p:nvSpPr>
        <p:spPr>
          <a:xfrm>
            <a:off x="360300" y="900752"/>
            <a:ext cx="1823341" cy="723331"/>
          </a:xfrm>
        </p:spPr>
        <p:txBody>
          <a:bodyPr>
            <a:normAutofit fontScale="92500"/>
          </a:bodyPr>
          <a:lstStyle/>
          <a:p>
            <a:r>
              <a:rPr lang="es-MX" sz="3200" spc="-50" dirty="0" smtClean="0"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Tema 3</a:t>
            </a:r>
            <a:endParaRPr lang="es-MX" sz="3200" spc="-50" dirty="0"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238" y="1760387"/>
            <a:ext cx="23489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OBJETIVOS:</a:t>
            </a:r>
            <a:endParaRPr lang="es-MX" sz="2400" b="1" spc="-50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57984" y="2344213"/>
            <a:ext cx="706498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Conocer y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valorar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la vocación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al matrimonio.</a:t>
            </a:r>
            <a:endParaRPr lang="es-MX" sz="2400" b="1" dirty="0">
              <a:solidFill>
                <a:schemeClr val="accent2">
                  <a:lumMod val="50000"/>
                </a:schemeClr>
              </a:solidFill>
            </a:endParaRP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Conocer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el concepto de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amor y contrastarlo con algunas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ideas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erróneas y mitos 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sobre el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mismo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Valorar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el amor como elemento principal del matrimonio y base de la felicidad.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Identificar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las características del amor conyugal y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sus principales enemigos.</a:t>
            </a:r>
            <a:endParaRPr lang="es-MX" sz="2400" b="1" dirty="0">
              <a:solidFill>
                <a:schemeClr val="accent2">
                  <a:lumMod val="50000"/>
                </a:schemeClr>
              </a:solidFill>
            </a:endParaRP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Conocer algunas estrategias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para cuidar el amor conyugal.</a:t>
            </a:r>
          </a:p>
        </p:txBody>
      </p:sp>
      <p:pic>
        <p:nvPicPr>
          <p:cNvPr id="9" name="Picture 3" descr="D:\Blanca\Pictures\Microsoft Clip Organizer\CG93BB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472823" y="2415654"/>
            <a:ext cx="3114125" cy="3330441"/>
          </a:xfrm>
          <a:prstGeom prst="rect">
            <a:avLst/>
          </a:prstGeom>
          <a:noFill/>
          <a:effectLst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3421949" y="915716"/>
            <a:ext cx="7282445" cy="937518"/>
          </a:xfrm>
        </p:spPr>
        <p:txBody>
          <a:bodyPr>
            <a:normAutofit/>
          </a:bodyPr>
          <a:lstStyle/>
          <a:p>
            <a:r>
              <a:rPr lang="es-ES" sz="4300" dirty="0" smtClean="0">
                <a:solidFill>
                  <a:schemeClr val="accent2">
                    <a:lumMod val="5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Sacramento del matrimonio</a:t>
            </a:r>
            <a:endParaRPr lang="es-ES" sz="4300" dirty="0">
              <a:solidFill>
                <a:schemeClr val="accent2">
                  <a:lumMod val="50000"/>
                </a:schemeClr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idx="1"/>
          </p:nvPr>
        </p:nvSpPr>
        <p:spPr>
          <a:xfrm>
            <a:off x="524074" y="1050878"/>
            <a:ext cx="1427556" cy="545910"/>
          </a:xfrm>
        </p:spPr>
        <p:txBody>
          <a:bodyPr>
            <a:normAutofit fontScale="62500" lnSpcReduction="20000"/>
          </a:bodyPr>
          <a:lstStyle/>
          <a:p>
            <a:r>
              <a:rPr lang="es-ES" sz="3200" spc="-50" dirty="0" smtClean="0"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Tema 4</a:t>
            </a:r>
          </a:p>
          <a:p>
            <a:endParaRPr lang="es-ES" dirty="0"/>
          </a:p>
        </p:txBody>
      </p:sp>
      <p:sp>
        <p:nvSpPr>
          <p:cNvPr id="12" name="TextBox 11"/>
          <p:cNvSpPr txBox="1"/>
          <p:nvPr/>
        </p:nvSpPr>
        <p:spPr>
          <a:xfrm>
            <a:off x="477506" y="1768688"/>
            <a:ext cx="24532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OBJETIVOS:</a:t>
            </a:r>
            <a:endParaRPr lang="es-MX" sz="2400" b="1" spc="-50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68490" y="2453668"/>
            <a:ext cx="7192370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Tomar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conciencia de la importancia del matrimonio, de las responsabilidades y el compromiso que implica.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Conocer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y comprender el concepto del matrimonio en el plan de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Dios.</a:t>
            </a:r>
            <a:endParaRPr lang="es-MX" sz="2400" b="1" dirty="0">
              <a:solidFill>
                <a:schemeClr val="accent2">
                  <a:lumMod val="50000"/>
                </a:schemeClr>
              </a:solidFill>
            </a:endParaRP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Conocer </a:t>
            </a: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las características fundamentales del sacramento del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matrimonio.</a:t>
            </a:r>
            <a:endParaRPr lang="es-MX" sz="24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7091" y="3029807"/>
            <a:ext cx="3519983" cy="2574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08506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2735011" y="792887"/>
            <a:ext cx="9152189" cy="937518"/>
          </a:xfrm>
        </p:spPr>
        <p:txBody>
          <a:bodyPr anchor="ctr">
            <a:normAutofit/>
          </a:bodyPr>
          <a:lstStyle/>
          <a:p>
            <a:r>
              <a:rPr lang="es-ES" sz="4300" dirty="0" smtClean="0">
                <a:solidFill>
                  <a:schemeClr val="accent2">
                    <a:lumMod val="5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LA SEXUALIDAD AL SERVICIO DEL AMOR</a:t>
            </a:r>
            <a:endParaRPr lang="es-ES" sz="4300" dirty="0">
              <a:solidFill>
                <a:schemeClr val="accent2">
                  <a:lumMod val="50000"/>
                </a:schemeClr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idx="1"/>
          </p:nvPr>
        </p:nvSpPr>
        <p:spPr>
          <a:xfrm>
            <a:off x="360301" y="859808"/>
            <a:ext cx="1714159" cy="423081"/>
          </a:xfrm>
        </p:spPr>
        <p:txBody>
          <a:bodyPr>
            <a:noAutofit/>
          </a:bodyPr>
          <a:lstStyle/>
          <a:p>
            <a:r>
              <a:rPr lang="es-ES" sz="3200" dirty="0" smtClean="0"/>
              <a:t>Tema 5</a:t>
            </a:r>
          </a:p>
          <a:p>
            <a:endParaRPr lang="es-ES" sz="3200" dirty="0"/>
          </a:p>
        </p:txBody>
      </p:sp>
      <p:sp>
        <p:nvSpPr>
          <p:cNvPr id="12" name="TextBox 11"/>
          <p:cNvSpPr txBox="1"/>
          <p:nvPr/>
        </p:nvSpPr>
        <p:spPr>
          <a:xfrm>
            <a:off x="0" y="1799205"/>
            <a:ext cx="2742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OBJETIVOS:</a:t>
            </a:r>
            <a:endParaRPr lang="es-MX" sz="2400" b="1" spc="-50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6739" y="2376227"/>
            <a:ext cx="7066824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 Valorar la complementariedad y la igual dignidad de hombre y mujer.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 Ofrecer elementos de reflexión sobre los significados de la sexualidad desde el punto de vista cristiano.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 Conocer y comprender algunos principios de moral sexual que ayuden a tomar decisiones.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704379" y="2063570"/>
            <a:ext cx="3978105" cy="328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8017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4905005" y="683705"/>
            <a:ext cx="6736535" cy="937518"/>
          </a:xfrm>
        </p:spPr>
        <p:txBody>
          <a:bodyPr>
            <a:normAutofit/>
          </a:bodyPr>
          <a:lstStyle/>
          <a:p>
            <a:r>
              <a:rPr lang="es-ES" sz="3900" dirty="0" smtClean="0">
                <a:solidFill>
                  <a:schemeClr val="accent2">
                    <a:lumMod val="50000"/>
                  </a:schemeClr>
                </a:solidFill>
                <a:ea typeface="Verdana" panose="020B0604030504040204" pitchFamily="34" charset="0"/>
                <a:cs typeface="Verdana" panose="020B0604030504040204" pitchFamily="34" charset="0"/>
              </a:rPr>
              <a:t>PATERNIDAD RESPONSABLE</a:t>
            </a:r>
            <a:endParaRPr lang="es-ES" sz="3900" dirty="0">
              <a:solidFill>
                <a:schemeClr val="accent2">
                  <a:lumMod val="50000"/>
                </a:schemeClr>
              </a:solidFill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idx="1"/>
          </p:nvPr>
        </p:nvSpPr>
        <p:spPr>
          <a:xfrm>
            <a:off x="360301" y="914400"/>
            <a:ext cx="1400260" cy="573206"/>
          </a:xfrm>
        </p:spPr>
        <p:txBody>
          <a:bodyPr>
            <a:normAutofit fontScale="62500" lnSpcReduction="20000"/>
          </a:bodyPr>
          <a:lstStyle/>
          <a:p>
            <a:r>
              <a:rPr lang="es-ES" sz="3200" dirty="0" smtClean="0"/>
              <a:t>Tema 6</a:t>
            </a:r>
          </a:p>
          <a:p>
            <a:endParaRPr lang="es-ES" dirty="0"/>
          </a:p>
        </p:txBody>
      </p:sp>
      <p:sp>
        <p:nvSpPr>
          <p:cNvPr id="12" name="TextBox 11"/>
          <p:cNvSpPr txBox="1"/>
          <p:nvPr/>
        </p:nvSpPr>
        <p:spPr>
          <a:xfrm>
            <a:off x="4520400" y="1532264"/>
            <a:ext cx="2095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2400" b="1" spc="-50" dirty="0" smtClean="0">
                <a:solidFill>
                  <a:schemeClr val="accent2">
                    <a:lumMod val="50000"/>
                  </a:schemeClr>
                </a:solidFill>
                <a:latin typeface="Trebuchet MS" panose="020B060302020202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OBJETIVO:</a:t>
            </a:r>
            <a:endParaRPr lang="es-MX" sz="2400" b="1" spc="-50" dirty="0">
              <a:solidFill>
                <a:schemeClr val="accent2">
                  <a:lumMod val="50000"/>
                </a:schemeClr>
              </a:solidFill>
              <a:latin typeface="Trebuchet MS" panose="020B060302020202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73153" y="2047667"/>
            <a:ext cx="6254240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Conocer y comprender los conceptos de procreación y paternidad responsable como dones de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Dios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Conocer la diferencia entre planificación familiar y control natal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.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Tomar conciencia de que la defensa de la vida humana es un deber </a:t>
            </a:r>
            <a:r>
              <a:rPr lang="es-MX" sz="2400" b="1" dirty="0" smtClean="0">
                <a:solidFill>
                  <a:schemeClr val="accent2">
                    <a:lumMod val="50000"/>
                  </a:schemeClr>
                </a:solidFill>
              </a:rPr>
              <a:t>primordial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s-MX" sz="2400" b="1" dirty="0">
                <a:solidFill>
                  <a:schemeClr val="accent2">
                    <a:lumMod val="50000"/>
                  </a:schemeClr>
                </a:solidFill>
              </a:rPr>
              <a:t>Conocer las alternativas lícitas e ilícitas según la moral</a:t>
            </a:r>
          </a:p>
        </p:txBody>
      </p:sp>
      <p:pic>
        <p:nvPicPr>
          <p:cNvPr id="12290" name="Picture 2" descr="http://www.apfe.com.ar/elpatio/wp-content/uploads/2008/07/padre-e-hijo.jpg"/>
          <p:cNvPicPr>
            <a:picLocks noChangeAspect="1" noChangeArrowheads="1"/>
          </p:cNvPicPr>
          <p:nvPr/>
        </p:nvPicPr>
        <p:blipFill>
          <a:blip r:embed="rId2" cstate="print">
            <a:lum bright="10000" contrast="30000"/>
          </a:blip>
          <a:srcRect/>
          <a:stretch>
            <a:fillRect/>
          </a:stretch>
        </p:blipFill>
        <p:spPr bwMode="auto">
          <a:xfrm>
            <a:off x="424134" y="2206917"/>
            <a:ext cx="3524482" cy="3047471"/>
          </a:xfrm>
          <a:prstGeom prst="rect">
            <a:avLst/>
          </a:prstGeom>
          <a:noFill/>
          <a:effectLst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13886728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Tema2</Template>
  <TotalTime>356</TotalTime>
  <Words>550</Words>
  <Application>Microsoft Office PowerPoint</Application>
  <PresentationFormat>Personalizado</PresentationFormat>
  <Paragraphs>57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2" baseType="lpstr">
      <vt:lpstr>Tema2</vt:lpstr>
      <vt:lpstr>Curso de Preparación Inmediata al Matrimonio</vt:lpstr>
      <vt:lpstr>Presentación de PowerPoint</vt:lpstr>
      <vt:lpstr>OBJETIVOS GENERALES</vt:lpstr>
      <vt:lpstr>Conocerse más para amarse mejor</vt:lpstr>
      <vt:lpstr>Diálogo: comunicación profunda</vt:lpstr>
      <vt:lpstr>Amor conyugal</vt:lpstr>
      <vt:lpstr>Sacramento del matrimonio</vt:lpstr>
      <vt:lpstr>LA SEXUALIDAD AL SERVICIO DEL AMOR</vt:lpstr>
      <vt:lpstr>PATERNIDAD RESPONSABLE</vt:lpstr>
      <vt:lpstr>COMUNIDAD DE BIENES</vt:lpstr>
      <vt:lpstr>YA NOS CASAMOS, ¿Y AHORA QUÉ?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Visita a  Mons. Alonso Garza</dc:title>
  <dc:creator>Jesús Manuel Ramos Álvarez</dc:creator>
  <cp:lastModifiedBy>Aarón Valenzuela Corral</cp:lastModifiedBy>
  <cp:revision>42</cp:revision>
  <dcterms:created xsi:type="dcterms:W3CDTF">2016-06-30T15:54:40Z</dcterms:created>
  <dcterms:modified xsi:type="dcterms:W3CDTF">2019-10-10T01:39:30Z</dcterms:modified>
</cp:coreProperties>
</file>

<file path=docProps/thumbnail.jpeg>
</file>